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calAdmin" initials="L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9" d="100"/>
          <a:sy n="79" d="100"/>
        </p:scale>
        <p:origin x="-90" y="-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y.com/academy/lesson/animal-farm-plot-summary.html" TargetMode="External"/><Relationship Id="rId2" Type="http://schemas.openxmlformats.org/officeDocument/2006/relationships/hyperlink" Target="https://www.youtube.com/watch?v=h9JIKngJnC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THE HUNGER GAMES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By Suzanne Collins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342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1" dirty="0" smtClean="0"/>
              <a:t>Our LEARNING OBJECTIVES</a:t>
            </a:r>
            <a:r>
              <a:rPr lang="en-AU" dirty="0" smtClean="0"/>
              <a:t>:</a:t>
            </a:r>
            <a:br>
              <a:rPr lang="en-AU" dirty="0" smtClean="0"/>
            </a:br>
            <a:r>
              <a:rPr lang="en-AU" sz="2200" dirty="0">
                <a:solidFill>
                  <a:srgbClr val="FFC000"/>
                </a:solidFill>
              </a:rPr>
              <a:t>Explore the conventions of dystopian fiction</a:t>
            </a:r>
            <a:br>
              <a:rPr lang="en-AU" sz="2200" dirty="0">
                <a:solidFill>
                  <a:srgbClr val="FFC000"/>
                </a:solidFill>
              </a:rPr>
            </a:br>
            <a:r>
              <a:rPr lang="en-AU" sz="2200" dirty="0">
                <a:solidFill>
                  <a:srgbClr val="FFC000"/>
                </a:solidFill>
              </a:rPr>
              <a:t>Differentiate between </a:t>
            </a:r>
            <a:r>
              <a:rPr lang="en-AU" sz="2200" dirty="0" smtClean="0">
                <a:solidFill>
                  <a:srgbClr val="FFC000"/>
                </a:solidFill>
              </a:rPr>
              <a:t>a </a:t>
            </a:r>
            <a:r>
              <a:rPr lang="en-AU" sz="2200" dirty="0">
                <a:solidFill>
                  <a:srgbClr val="FFC000"/>
                </a:solidFill>
              </a:rPr>
              <a:t>dystopian </a:t>
            </a:r>
            <a:r>
              <a:rPr lang="en-AU" sz="2200" dirty="0" smtClean="0">
                <a:solidFill>
                  <a:srgbClr val="FFC000"/>
                </a:solidFill>
              </a:rPr>
              <a:t>and utopian and society</a:t>
            </a:r>
            <a:r>
              <a:rPr lang="en-AU" sz="2200" dirty="0">
                <a:solidFill>
                  <a:srgbClr val="FFC000"/>
                </a:solidFill>
              </a:rPr>
              <a:t/>
            </a:r>
            <a:br>
              <a:rPr lang="en-AU" sz="2200" dirty="0">
                <a:solidFill>
                  <a:srgbClr val="FFC000"/>
                </a:solidFill>
              </a:rPr>
            </a:br>
            <a:endParaRPr lang="en-AU" sz="22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b="1" dirty="0" smtClean="0">
                <a:latin typeface="+mj-lt"/>
              </a:rPr>
              <a:t>OUR SUCCESS CRITERIA:</a:t>
            </a:r>
          </a:p>
          <a:p>
            <a:r>
              <a:rPr lang="en-AU" sz="2000" dirty="0" smtClean="0">
                <a:solidFill>
                  <a:srgbClr val="FFC000"/>
                </a:solidFill>
                <a:latin typeface="+mj-lt"/>
              </a:rPr>
              <a:t>IDENTIFY THE FEATURES OF DYSTOPIAN SOCIETIES BY LOOKING AT OTHER SIMILAR TEXTS</a:t>
            </a:r>
          </a:p>
          <a:p>
            <a:r>
              <a:rPr lang="en-AU" sz="2000" dirty="0" smtClean="0">
                <a:solidFill>
                  <a:srgbClr val="FFC000"/>
                </a:solidFill>
                <a:latin typeface="+mj-lt"/>
              </a:rPr>
              <a:t>DESCRIBE A TYPICAL DYSTOPIAN CHARACTER</a:t>
            </a:r>
          </a:p>
          <a:p>
            <a:pPr marL="0" indent="0">
              <a:buNone/>
            </a:pPr>
            <a:endParaRPr lang="en-AU" sz="3200" b="1" dirty="0" smtClean="0">
              <a:latin typeface="+mj-lt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796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71450"/>
            <a:ext cx="10131425" cy="1063917"/>
          </a:xfrm>
        </p:spPr>
        <p:txBody>
          <a:bodyPr/>
          <a:lstStyle/>
          <a:p>
            <a:pPr algn="ctr"/>
            <a:r>
              <a:rPr lang="en-AU" dirty="0" smtClean="0"/>
              <a:t>Utopia vs dystopia</a:t>
            </a:r>
            <a:endParaRPr lang="en-AU" dirty="0"/>
          </a:p>
        </p:txBody>
      </p:sp>
      <p:pic>
        <p:nvPicPr>
          <p:cNvPr id="4" name="Picture 2" descr="http://4.bp.blogspot.com/-ci-PZzefLbE/TwoOkHyFvVI/AAAAAAAAAsE/KwVkqh6gx0A/s1600/utopia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1590" y="1288868"/>
            <a:ext cx="6065625" cy="4397829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790" y="1288868"/>
            <a:ext cx="5757381" cy="4493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" y="6043748"/>
            <a:ext cx="1132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>
                <a:solidFill>
                  <a:schemeClr val="bg1"/>
                </a:solidFill>
              </a:rPr>
              <a:t>What differentiate these two pictures? – Think Pair Share</a:t>
            </a:r>
            <a:endParaRPr lang="en-A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2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Watch these couple of plot summaries of two famous dystopian novels by George </a:t>
            </a:r>
            <a:r>
              <a:rPr lang="en-AU" dirty="0" err="1" smtClean="0"/>
              <a:t>orwell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AU" sz="3200" dirty="0" smtClean="0">
              <a:solidFill>
                <a:srgbClr val="FFC000"/>
              </a:solidFill>
              <a:hlinkClick r:id="rId2"/>
            </a:endParaRPr>
          </a:p>
          <a:p>
            <a:pPr marL="0" indent="0">
              <a:buNone/>
            </a:pPr>
            <a:r>
              <a:rPr lang="en-AU" sz="3200" dirty="0" smtClean="0">
                <a:hlinkClick r:id="rId2"/>
              </a:rPr>
              <a:t>1984</a:t>
            </a:r>
          </a:p>
          <a:p>
            <a:pPr marL="0" indent="0">
              <a:buNone/>
            </a:pPr>
            <a:r>
              <a:rPr lang="en-AU" dirty="0" smtClean="0">
                <a:hlinkClick r:id="rId2"/>
              </a:rPr>
              <a:t>https</a:t>
            </a:r>
            <a:r>
              <a:rPr lang="en-AU" dirty="0">
                <a:hlinkClick r:id="rId2"/>
              </a:rPr>
              <a:t>://www.youtube.com/watch?v=h9JIKngJnCU</a:t>
            </a: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sz="3200" dirty="0" smtClean="0"/>
              <a:t>ANIMAL FARM</a:t>
            </a:r>
          </a:p>
          <a:p>
            <a:pPr marL="0" indent="0">
              <a:buNone/>
            </a:pPr>
            <a:r>
              <a:rPr lang="en-AU" dirty="0">
                <a:hlinkClick r:id="rId3"/>
              </a:rPr>
              <a:t>https://</a:t>
            </a:r>
            <a:r>
              <a:rPr lang="en-AU" dirty="0" smtClean="0">
                <a:hlinkClick r:id="rId3"/>
              </a:rPr>
              <a:t>study.com/academy/lesson/animal-farm-plot-summary.html</a:t>
            </a:r>
            <a:endParaRPr lang="en-AU" dirty="0" smtClean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369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30926"/>
            <a:ext cx="10131425" cy="1734941"/>
          </a:xfrm>
        </p:spPr>
        <p:txBody>
          <a:bodyPr>
            <a:normAutofit fontScale="90000"/>
          </a:bodyPr>
          <a:lstStyle/>
          <a:p>
            <a:r>
              <a:rPr lang="en-AU" dirty="0"/>
              <a:t>Whilst you are watching, make some notes on what you think the key conventions of dystopian fiction are.</a:t>
            </a:r>
            <a:br>
              <a:rPr lang="en-AU" dirty="0"/>
            </a:b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777" y="1766391"/>
            <a:ext cx="4578493" cy="4871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909" y="3710298"/>
            <a:ext cx="3299505" cy="14020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5376252" y="2960913"/>
            <a:ext cx="1853690" cy="714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9771017" y="2965438"/>
            <a:ext cx="1515691" cy="7310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5437897" y="4972593"/>
            <a:ext cx="1520012" cy="7792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785171" y="5059679"/>
            <a:ext cx="1897034" cy="69216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781044" y="3446393"/>
            <a:ext cx="427824" cy="4865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0048568" y="3466011"/>
            <a:ext cx="403122" cy="4865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633649" y="4715552"/>
            <a:ext cx="675905" cy="514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955359" y="4803646"/>
            <a:ext cx="766285" cy="4569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18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66" y="79081"/>
            <a:ext cx="9802761" cy="493537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5483" y="5043950"/>
            <a:ext cx="6205897" cy="1843547"/>
          </a:xfrm>
        </p:spPr>
        <p:txBody>
          <a:bodyPr>
            <a:normAutofit fontScale="92500"/>
          </a:bodyPr>
          <a:lstStyle/>
          <a:p>
            <a:r>
              <a:rPr lang="en-AU" sz="2200" dirty="0"/>
              <a:t>What are the key conventions of Dystopian Fiction</a:t>
            </a:r>
            <a:r>
              <a:rPr lang="en-AU" sz="2200" dirty="0" smtClean="0"/>
              <a:t>?</a:t>
            </a:r>
            <a:endParaRPr lang="en-AU" sz="2200" dirty="0"/>
          </a:p>
          <a:p>
            <a:r>
              <a:rPr lang="en-AU" sz="2200" dirty="0"/>
              <a:t>Your challenge is to use the information you have gathered to write a summary of the key conventions of the genre – in no more than 100 words.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066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0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368" y="121502"/>
            <a:ext cx="10009239" cy="6209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768" y="5737140"/>
            <a:ext cx="8468078" cy="18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2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DEFINITIONS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altLang="en-US" sz="3200" kern="0" dirty="0">
                <a:solidFill>
                  <a:srgbClr val="FFC000"/>
                </a:solidFill>
                <a:latin typeface="Arial"/>
              </a:rPr>
              <a:t>Dystopian fiction</a:t>
            </a:r>
            <a:r>
              <a:rPr lang="en-GB" altLang="en-US" sz="3200" kern="0" dirty="0">
                <a:latin typeface="Arial"/>
              </a:rPr>
              <a:t>: a work of fiction describing an imaginary place where life is extremely bad because of deprivation or oppression or terror</a:t>
            </a:r>
          </a:p>
          <a:p>
            <a:pPr marL="342900" lvl="0" indent="-34290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GB" altLang="en-US" sz="3200" kern="0" dirty="0">
              <a:solidFill>
                <a:srgbClr val="000000"/>
              </a:solidFill>
              <a:latin typeface="Arial"/>
            </a:endParaRPr>
          </a:p>
          <a:p>
            <a:pPr marL="342900" lvl="0" indent="-34290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altLang="en-US" sz="3200" kern="0" dirty="0">
                <a:solidFill>
                  <a:srgbClr val="FFC000"/>
                </a:solidFill>
                <a:latin typeface="Arial"/>
              </a:rPr>
              <a:t>Post-Apocalyptic fiction</a:t>
            </a:r>
            <a:r>
              <a:rPr lang="en-GB" altLang="en-US" sz="3200" kern="0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GB" altLang="en-US" sz="3200" kern="0" dirty="0">
                <a:latin typeface="Arial"/>
              </a:rPr>
              <a:t>a work of fiction set in a world or civilization after a potentially existential catastrophe or disaster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594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206</TotalTime>
  <Words>169</Words>
  <Application>Microsoft Office PowerPoint</Application>
  <PresentationFormat>Custom</PresentationFormat>
  <Paragraphs>23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Celestial</vt:lpstr>
      <vt:lpstr>THE HUNGER GAMES</vt:lpstr>
      <vt:lpstr>Our LEARNING OBJECTIVES: Explore the conventions of dystopian fiction Differentiate between a dystopian and utopian and society </vt:lpstr>
      <vt:lpstr>Utopia vs dystopia</vt:lpstr>
      <vt:lpstr>Watch these couple of plot summaries of two famous dystopian novels by George orwell</vt:lpstr>
      <vt:lpstr>Whilst you are watching, make some notes on what you think the key conventions of dystopian fiction are. </vt:lpstr>
      <vt:lpstr>PowerPoint Presentation</vt:lpstr>
      <vt:lpstr>PowerPoint Presentation</vt:lpstr>
      <vt:lpstr>DEFINITIONS</vt:lpstr>
    </vt:vector>
  </TitlesOfParts>
  <Company>Department of Education Western Australia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HUNGER GAMES</dc:title>
  <dc:creator>LocalAdmin</dc:creator>
  <cp:lastModifiedBy>COATES Navine</cp:lastModifiedBy>
  <cp:revision>16</cp:revision>
  <dcterms:created xsi:type="dcterms:W3CDTF">2018-04-30T08:20:53Z</dcterms:created>
  <dcterms:modified xsi:type="dcterms:W3CDTF">2018-05-02T04:57:10Z</dcterms:modified>
</cp:coreProperties>
</file>